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1" r:id="rId4"/>
    <p:sldId id="256" r:id="rId5"/>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9"/>
    <a:srgbClr val="212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1" d="100"/>
          <a:sy n="61" d="100"/>
        </p:scale>
        <p:origin x="3200" y="24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03C194-C91B-4897-A26F-BF9CA55DEF3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59575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03C194-C91B-4897-A26F-BF9CA55DEF3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225316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03C194-C91B-4897-A26F-BF9CA55DEF3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43179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03C194-C91B-4897-A26F-BF9CA55DEF3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85517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03C194-C91B-4897-A26F-BF9CA55DEF3C}" type="datetimeFigureOut">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387614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03C194-C91B-4897-A26F-BF9CA55DEF3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415217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2381" y="4453467"/>
            <a:ext cx="2901255" cy="65503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471863" y="4453467"/>
            <a:ext cx="2915543" cy="65503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03C194-C91B-4897-A26F-BF9CA55DEF3C}" type="datetimeFigureOut">
              <a:rPr lang="tr-TR" smtClean="0"/>
              <a:t>29.12.2025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284346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403C194-C91B-4897-A26F-BF9CA55DEF3C}" type="datetimeFigureOut">
              <a:rPr lang="tr-TR" smtClean="0"/>
              <a:t>29.12.2025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319675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3C194-C91B-4897-A26F-BF9CA55DEF3C}" type="datetimeFigureOut">
              <a:rPr lang="tr-TR" smtClean="0"/>
              <a:t>29.12.2025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414087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03C194-C91B-4897-A26F-BF9CA55DEF3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273971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03C194-C91B-4897-A26F-BF9CA55DEF3C}" type="datetimeFigureOut">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0B6DAC-F308-4291-AF0F-070D4C9FCD62}" type="slidenum">
              <a:rPr lang="tr-TR" smtClean="0"/>
              <a:t>‹#›</a:t>
            </a:fld>
            <a:endParaRPr lang="tr-TR"/>
          </a:p>
        </p:txBody>
      </p:sp>
    </p:spTree>
    <p:extLst>
      <p:ext uri="{BB962C8B-B14F-4D97-AF65-F5344CB8AC3E}">
        <p14:creationId xmlns:p14="http://schemas.microsoft.com/office/powerpoint/2010/main" val="215707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C403C194-C91B-4897-A26F-BF9CA55DEF3C}" type="datetimeFigureOut">
              <a:rPr lang="tr-TR" smtClean="0"/>
              <a:t>29.12.2025</a:t>
            </a:fld>
            <a:endParaRPr lang="tr-T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FE0B6DAC-F308-4291-AF0F-070D4C9FCD62}" type="slidenum">
              <a:rPr lang="tr-TR" smtClean="0"/>
              <a:t>‹#›</a:t>
            </a:fld>
            <a:endParaRPr lang="tr-TR"/>
          </a:p>
        </p:txBody>
      </p:sp>
    </p:spTree>
    <p:extLst>
      <p:ext uri="{BB962C8B-B14F-4D97-AF65-F5344CB8AC3E}">
        <p14:creationId xmlns:p14="http://schemas.microsoft.com/office/powerpoint/2010/main" val="505180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642A-3962-15C3-6527-FEFDAB7840A6}"/>
            </a:ext>
          </a:extLst>
        </p:cNvPr>
        <p:cNvGrpSpPr/>
        <p:nvPr/>
      </p:nvGrpSpPr>
      <p:grpSpPr>
        <a:xfrm>
          <a:off x="0" y="0"/>
          <a:ext cx="0" cy="0"/>
          <a:chOff x="0" y="0"/>
          <a:chExt cx="0" cy="0"/>
        </a:xfrm>
      </p:grpSpPr>
      <p:grpSp>
        <p:nvGrpSpPr>
          <p:cNvPr id="4" name="Grup 3">
            <a:extLst>
              <a:ext uri="{FF2B5EF4-FFF2-40B4-BE49-F238E27FC236}">
                <a16:creationId xmlns:a16="http://schemas.microsoft.com/office/drawing/2014/main" id="{920E5079-B453-2F12-0C64-4678B6E2A14C}"/>
              </a:ext>
            </a:extLst>
          </p:cNvPr>
          <p:cNvGrpSpPr/>
          <p:nvPr/>
        </p:nvGrpSpPr>
        <p:grpSpPr>
          <a:xfrm>
            <a:off x="-3995" y="170470"/>
            <a:ext cx="6921270" cy="1578320"/>
            <a:chOff x="-3995" y="170470"/>
            <a:chExt cx="6921270" cy="1578320"/>
          </a:xfrm>
        </p:grpSpPr>
        <p:pic>
          <p:nvPicPr>
            <p:cNvPr id="5" name="Resim 4">
              <a:extLst>
                <a:ext uri="{FF2B5EF4-FFF2-40B4-BE49-F238E27FC236}">
                  <a16:creationId xmlns:a16="http://schemas.microsoft.com/office/drawing/2014/main" id="{C2757C46-7883-BCFD-ED37-EAE5729E4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 y="170470"/>
              <a:ext cx="6921270" cy="1578320"/>
            </a:xfrm>
            <a:prstGeom prst="rect">
              <a:avLst/>
            </a:prstGeom>
          </p:spPr>
        </p:pic>
        <p:sp>
          <p:nvSpPr>
            <p:cNvPr id="6" name="Metin kutusu 5">
              <a:extLst>
                <a:ext uri="{FF2B5EF4-FFF2-40B4-BE49-F238E27FC236}">
                  <a16:creationId xmlns:a16="http://schemas.microsoft.com/office/drawing/2014/main" id="{E0F4419E-CBCF-F77D-02B4-B742192331E2}"/>
                </a:ext>
              </a:extLst>
            </p:cNvPr>
            <p:cNvSpPr txBox="1"/>
            <p:nvPr/>
          </p:nvSpPr>
          <p:spPr>
            <a:xfrm>
              <a:off x="389691" y="1249321"/>
              <a:ext cx="1119069" cy="369332"/>
            </a:xfrm>
            <a:prstGeom prst="rect">
              <a:avLst/>
            </a:prstGeom>
            <a:solidFill>
              <a:srgbClr val="FFF5D9"/>
            </a:solidFill>
          </p:spPr>
          <p:txBody>
            <a:bodyPr wrap="square" rtlCol="0">
              <a:spAutoFit/>
            </a:bodyPr>
            <a:lstStyle/>
            <a:p>
              <a:r>
                <a:rPr lang="tr-TR" b="1" i="1" dirty="0">
                  <a:solidFill>
                    <a:srgbClr val="212E44"/>
                  </a:solidFill>
                </a:rPr>
                <a:t>2026/1</a:t>
              </a:r>
            </a:p>
          </p:txBody>
        </p:sp>
      </p:grpSp>
      <p:sp>
        <p:nvSpPr>
          <p:cNvPr id="7" name="Metin kutusu 6">
            <a:extLst>
              <a:ext uri="{FF2B5EF4-FFF2-40B4-BE49-F238E27FC236}">
                <a16:creationId xmlns:a16="http://schemas.microsoft.com/office/drawing/2014/main" id="{78506862-60F0-31E0-4A91-F9ADD579DB30}"/>
              </a:ext>
            </a:extLst>
          </p:cNvPr>
          <p:cNvSpPr txBox="1"/>
          <p:nvPr/>
        </p:nvSpPr>
        <p:spPr>
          <a:xfrm>
            <a:off x="263686" y="2425262"/>
            <a:ext cx="3051012" cy="1600438"/>
          </a:xfrm>
          <a:prstGeom prst="rect">
            <a:avLst/>
          </a:prstGeom>
          <a:noFill/>
        </p:spPr>
        <p:txBody>
          <a:bodyPr wrap="square" rtlCol="0">
            <a:spAutoFit/>
          </a:bodyPr>
          <a:lstStyle/>
          <a:p>
            <a:pPr algn="just"/>
            <a:r>
              <a:rPr lang="tr-TR" sz="1400" dirty="0"/>
              <a:t>ACBİD olağan genel kurul toplantısı 1 Haziran 2025 tarihinde Ankara’da gerçekleştirilmiş olup toplantıda ACBİD Yönetim Kurulu seçimi yapılmıştır. Seçim sonucunda Prof. Dr. Figen Çizmeci Şenel derneğimizin yönetim kurulu başkanlığını devralmıştır. </a:t>
            </a:r>
          </a:p>
        </p:txBody>
      </p:sp>
      <p:sp>
        <p:nvSpPr>
          <p:cNvPr id="3" name="Metin kutusu 2">
            <a:extLst>
              <a:ext uri="{FF2B5EF4-FFF2-40B4-BE49-F238E27FC236}">
                <a16:creationId xmlns:a16="http://schemas.microsoft.com/office/drawing/2014/main" id="{786C1C9E-5185-CBCC-7327-20CE4F4234E7}"/>
              </a:ext>
            </a:extLst>
          </p:cNvPr>
          <p:cNvSpPr txBox="1"/>
          <p:nvPr/>
        </p:nvSpPr>
        <p:spPr>
          <a:xfrm>
            <a:off x="265857" y="1776541"/>
            <a:ext cx="3277446" cy="584775"/>
          </a:xfrm>
          <a:prstGeom prst="rect">
            <a:avLst/>
          </a:prstGeom>
          <a:noFill/>
        </p:spPr>
        <p:txBody>
          <a:bodyPr wrap="square" rtlCol="0">
            <a:spAutoFit/>
          </a:bodyPr>
          <a:lstStyle/>
          <a:p>
            <a:r>
              <a:rPr lang="nl-NL" sz="1600" b="1" dirty="0"/>
              <a:t>Prof. Dr. Figen Çizmeci Şenel </a:t>
            </a:r>
            <a:r>
              <a:rPr lang="tr-TR" sz="1600" b="1" dirty="0"/>
              <a:t>ACBİD</a:t>
            </a:r>
            <a:r>
              <a:rPr lang="nl-NL" sz="1600" b="1" dirty="0"/>
              <a:t> </a:t>
            </a:r>
            <a:r>
              <a:rPr lang="tr-TR" sz="1600" b="1" dirty="0"/>
              <a:t>Yönetim Kurulu </a:t>
            </a:r>
            <a:r>
              <a:rPr lang="nl-NL" sz="1600" b="1" dirty="0"/>
              <a:t>Başkanı</a:t>
            </a:r>
            <a:endParaRPr lang="tr-TR" sz="1600" b="1" dirty="0"/>
          </a:p>
        </p:txBody>
      </p:sp>
      <p:sp>
        <p:nvSpPr>
          <p:cNvPr id="8" name="Metin kutusu 7">
            <a:extLst>
              <a:ext uri="{FF2B5EF4-FFF2-40B4-BE49-F238E27FC236}">
                <a16:creationId xmlns:a16="http://schemas.microsoft.com/office/drawing/2014/main" id="{846222EF-4CB9-FF19-FD18-EB6457042363}"/>
              </a:ext>
            </a:extLst>
          </p:cNvPr>
          <p:cNvSpPr txBox="1"/>
          <p:nvPr/>
        </p:nvSpPr>
        <p:spPr>
          <a:xfrm>
            <a:off x="2855046" y="4126842"/>
            <a:ext cx="3854450" cy="3539430"/>
          </a:xfrm>
          <a:prstGeom prst="rect">
            <a:avLst/>
          </a:prstGeom>
          <a:noFill/>
        </p:spPr>
        <p:txBody>
          <a:bodyPr wrap="square" rtlCol="0">
            <a:spAutoFit/>
          </a:bodyPr>
          <a:lstStyle/>
          <a:p>
            <a:pPr algn="just"/>
            <a:r>
              <a:rPr lang="tr-TR" sz="1400" b="1" dirty="0"/>
              <a:t>Türkiye’de Ağız, Diş ve Çene Cerrahisi Çalıştayı: Sorunlar ve Çözüm Önerileri</a:t>
            </a:r>
          </a:p>
          <a:p>
            <a:pPr algn="just"/>
            <a:r>
              <a:rPr lang="tr-TR" sz="1400" dirty="0"/>
              <a:t>Türkiye’de Ağız, Diş ve Çene Cerrahisi alanına yönelik güncel sorunların ve gereksinimlerin ele alındığı Ağız, Diş ve Çene Cerrahisi Çalıştayı, 3 Ekim 2025 tarihinde Konya Necmettin Erbakan Üniversitesi’nin ev sahipliğinde, ülkemizin farklı üniversiteleri ve sağlık kurumlarından akademisyenler ile alanında uzman hekimlerin katılımıyla başarıyla gerçekleştirilmiştir.</a:t>
            </a:r>
          </a:p>
          <a:p>
            <a:pPr algn="just"/>
            <a:r>
              <a:rPr lang="tr-TR" sz="1400" dirty="0"/>
              <a:t>Çalıştay kapsamında, ağız, diş ve çene cerrahisi pratiğinde karşılaşılan mevcut sorunlar çok yönlü olarak değerlendirilmiş; eğitim, klinik uygulamalar ve sağlık hizmet sunumuna ilişkin gereksinimler tartışılarak, alana katkı sağlayabilecek çözüm önerileri ve yaklaşımlar paylaşılmıştır.</a:t>
            </a:r>
          </a:p>
        </p:txBody>
      </p:sp>
      <p:sp>
        <p:nvSpPr>
          <p:cNvPr id="11" name="Metin kutusu 10">
            <a:extLst>
              <a:ext uri="{FF2B5EF4-FFF2-40B4-BE49-F238E27FC236}">
                <a16:creationId xmlns:a16="http://schemas.microsoft.com/office/drawing/2014/main" id="{B765CF0B-D68F-A294-5F91-C517BB868B3C}"/>
              </a:ext>
            </a:extLst>
          </p:cNvPr>
          <p:cNvSpPr txBox="1"/>
          <p:nvPr/>
        </p:nvSpPr>
        <p:spPr>
          <a:xfrm>
            <a:off x="152234" y="7812167"/>
            <a:ext cx="3504691" cy="3970318"/>
          </a:xfrm>
          <a:prstGeom prst="rect">
            <a:avLst/>
          </a:prstGeom>
          <a:noFill/>
        </p:spPr>
        <p:txBody>
          <a:bodyPr wrap="square" rtlCol="0">
            <a:spAutoFit/>
          </a:bodyPr>
          <a:lstStyle/>
          <a:p>
            <a:pPr algn="just"/>
            <a:r>
              <a:rPr lang="tr-TR" sz="1400" b="1" dirty="0"/>
              <a:t>Hastane İnfeksiyonları Eğitim Programı</a:t>
            </a:r>
          </a:p>
          <a:p>
            <a:pPr algn="just"/>
            <a:r>
              <a:rPr lang="tr-TR" sz="1400" b="1" dirty="0"/>
              <a:t>(HİEP- 2025)</a:t>
            </a:r>
          </a:p>
          <a:p>
            <a:pPr algn="just"/>
            <a:r>
              <a:rPr lang="tr-TR" sz="1400" dirty="0"/>
              <a:t>Türk Hastane İnfeksiyonları ve Kontrolü Derneği tarafından 14–16 Kasım 2025 tarihleri arasında Ankara’da düzenlenen Hastane İnfeksiyonları Eğitim Programı kapsamında gerçekleştirilen “Diş Hekimliğinde Enfeksiyon Kontrolü” oturumunda, alanında değerli bilim insanları Prof. Dr. Umut Tekin, Prof. Dr. Fatih Şentürk ve Doç. Dr. Emre Tosun konuşmacı olarak yer almıştır.</a:t>
            </a:r>
          </a:p>
          <a:p>
            <a:pPr algn="just"/>
            <a:r>
              <a:rPr lang="tr-TR" sz="1400" dirty="0"/>
              <a:t>Oturumda, diş hekimliği pratiğinde enfeksiyon kontrolüne yönelik güncel yaklaşımlar, klinik uygulamalar ve koruyucu stratejiler ele alınarak, katılımcılarla bilimsel ve mesleki açıdan önemli paylaşımlar gerçekleştirilmiştir.</a:t>
            </a:r>
          </a:p>
        </p:txBody>
      </p:sp>
      <p:pic>
        <p:nvPicPr>
          <p:cNvPr id="10" name="Picture 2">
            <a:extLst>
              <a:ext uri="{FF2B5EF4-FFF2-40B4-BE49-F238E27FC236}">
                <a16:creationId xmlns:a16="http://schemas.microsoft.com/office/drawing/2014/main" id="{B41A4BF9-4322-4266-0630-3E0D5D51E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690" y="2005786"/>
            <a:ext cx="1844200" cy="184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a:extLst>
              <a:ext uri="{FF2B5EF4-FFF2-40B4-BE49-F238E27FC236}">
                <a16:creationId xmlns:a16="http://schemas.microsoft.com/office/drawing/2014/main" id="{9DBEB196-9EE3-A2A3-E8DB-B4A5D9054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23" y="4203771"/>
            <a:ext cx="2555435" cy="3385572"/>
          </a:xfrm>
          <a:prstGeom prst="rect">
            <a:avLst/>
          </a:prstGeom>
        </p:spPr>
      </p:pic>
      <p:pic>
        <p:nvPicPr>
          <p:cNvPr id="15" name="Resim 14">
            <a:extLst>
              <a:ext uri="{FF2B5EF4-FFF2-40B4-BE49-F238E27FC236}">
                <a16:creationId xmlns:a16="http://schemas.microsoft.com/office/drawing/2014/main" id="{2F0D0F88-F43C-841F-44AC-3FA5FD93C18F}"/>
              </a:ext>
            </a:extLst>
          </p:cNvPr>
          <p:cNvPicPr>
            <a:picLocks noChangeAspect="1"/>
          </p:cNvPicPr>
          <p:nvPr/>
        </p:nvPicPr>
        <p:blipFill>
          <a:blip r:embed="rId5">
            <a:extLst>
              <a:ext uri="{28A0092B-C50C-407E-A947-70E740481C1C}">
                <a14:useLocalDpi xmlns:a14="http://schemas.microsoft.com/office/drawing/2010/main" val="0"/>
              </a:ext>
            </a:extLst>
          </a:blip>
          <a:srcRect l="9833" t="31023" r="12832" b="15808"/>
          <a:stretch>
            <a:fillRect/>
          </a:stretch>
        </p:blipFill>
        <p:spPr>
          <a:xfrm>
            <a:off x="3655188" y="8111906"/>
            <a:ext cx="3050578" cy="1535014"/>
          </a:xfrm>
          <a:prstGeom prst="rect">
            <a:avLst/>
          </a:prstGeom>
        </p:spPr>
      </p:pic>
      <p:pic>
        <p:nvPicPr>
          <p:cNvPr id="17" name="Resim 16">
            <a:extLst>
              <a:ext uri="{FF2B5EF4-FFF2-40B4-BE49-F238E27FC236}">
                <a16:creationId xmlns:a16="http://schemas.microsoft.com/office/drawing/2014/main" id="{FED823BE-0CDA-9844-EF3E-EF4C6B03EA9C}"/>
              </a:ext>
            </a:extLst>
          </p:cNvPr>
          <p:cNvPicPr>
            <a:picLocks noChangeAspect="1"/>
          </p:cNvPicPr>
          <p:nvPr/>
        </p:nvPicPr>
        <p:blipFill>
          <a:blip r:embed="rId6">
            <a:extLst>
              <a:ext uri="{28A0092B-C50C-407E-A947-70E740481C1C}">
                <a14:useLocalDpi xmlns:a14="http://schemas.microsoft.com/office/drawing/2010/main" val="0"/>
              </a:ext>
            </a:extLst>
          </a:blip>
          <a:srcRect l="9256" t="36292" r="65995" b="19508"/>
          <a:stretch>
            <a:fillRect/>
          </a:stretch>
        </p:blipFill>
        <p:spPr>
          <a:xfrm>
            <a:off x="3655187" y="9742215"/>
            <a:ext cx="1554527" cy="2040270"/>
          </a:xfrm>
          <a:prstGeom prst="rect">
            <a:avLst/>
          </a:prstGeom>
        </p:spPr>
      </p:pic>
      <p:pic>
        <p:nvPicPr>
          <p:cNvPr id="20" name="Resim 19">
            <a:extLst>
              <a:ext uri="{FF2B5EF4-FFF2-40B4-BE49-F238E27FC236}">
                <a16:creationId xmlns:a16="http://schemas.microsoft.com/office/drawing/2014/main" id="{446AE297-0C41-2121-C4E9-17A06C43501A}"/>
              </a:ext>
            </a:extLst>
          </p:cNvPr>
          <p:cNvPicPr>
            <a:picLocks noChangeAspect="1"/>
          </p:cNvPicPr>
          <p:nvPr/>
        </p:nvPicPr>
        <p:blipFill>
          <a:blip r:embed="rId7">
            <a:extLst>
              <a:ext uri="{28A0092B-C50C-407E-A947-70E740481C1C}">
                <a14:useLocalDpi xmlns:a14="http://schemas.microsoft.com/office/drawing/2010/main" val="0"/>
              </a:ext>
            </a:extLst>
          </a:blip>
          <a:srcRect l="4353" t="42433" r="73832" b="17042"/>
          <a:stretch>
            <a:fillRect/>
          </a:stretch>
        </p:blipFill>
        <p:spPr>
          <a:xfrm>
            <a:off x="5229864" y="9742215"/>
            <a:ext cx="1496052" cy="2040270"/>
          </a:xfrm>
          <a:prstGeom prst="rect">
            <a:avLst/>
          </a:prstGeom>
        </p:spPr>
      </p:pic>
    </p:spTree>
    <p:extLst>
      <p:ext uri="{BB962C8B-B14F-4D97-AF65-F5344CB8AC3E}">
        <p14:creationId xmlns:p14="http://schemas.microsoft.com/office/powerpoint/2010/main" val="97499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C54D-1507-B08E-E041-A6DBB09CC122}"/>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D2DACEE0-62F0-2F06-C9F8-F576132A6CD4}"/>
              </a:ext>
            </a:extLst>
          </p:cNvPr>
          <p:cNvSpPr txBox="1"/>
          <p:nvPr/>
        </p:nvSpPr>
        <p:spPr>
          <a:xfrm>
            <a:off x="157936" y="4878063"/>
            <a:ext cx="2989565" cy="4401205"/>
          </a:xfrm>
          <a:prstGeom prst="rect">
            <a:avLst/>
          </a:prstGeom>
          <a:noFill/>
        </p:spPr>
        <p:txBody>
          <a:bodyPr wrap="square" rtlCol="0">
            <a:spAutoFit/>
          </a:bodyPr>
          <a:lstStyle/>
          <a:p>
            <a:pPr algn="just"/>
            <a:r>
              <a:rPr lang="tr-TR" sz="1400" b="1" dirty="0"/>
              <a:t>Dental </a:t>
            </a:r>
            <a:r>
              <a:rPr lang="tr-TR" sz="1400" b="1" dirty="0" err="1"/>
              <a:t>İmplantolojide</a:t>
            </a:r>
            <a:r>
              <a:rPr lang="tr-TR" sz="1400" b="1" dirty="0"/>
              <a:t> Güncel Yaklaşımlar ve Uygulamalar</a:t>
            </a:r>
          </a:p>
          <a:p>
            <a:pPr algn="just"/>
            <a:r>
              <a:rPr lang="tr-TR" sz="1400" dirty="0"/>
              <a:t>27–28 Kasım 2025 tarihlerinde Diyarbakır Dicle Üniversitesi ev sahipliğinde düzenlenen “Dental </a:t>
            </a:r>
            <a:r>
              <a:rPr lang="tr-TR" sz="1400" dirty="0" err="1"/>
              <a:t>İmplantolojide</a:t>
            </a:r>
            <a:r>
              <a:rPr lang="tr-TR" sz="1400" dirty="0"/>
              <a:t> Güncel Yaklaşımlar ve Uygulamalar” başlıklı sempozyum, ülkemizin dört bir yanından alanında uzman akademisyenlerin katkılarıyla başarıyla gerçekleştirilmiştir.</a:t>
            </a:r>
          </a:p>
          <a:p>
            <a:pPr algn="just"/>
            <a:r>
              <a:rPr lang="tr-TR" sz="1400" dirty="0"/>
              <a:t>Toplantı kapsamında, dental </a:t>
            </a:r>
            <a:r>
              <a:rPr lang="tr-TR" sz="1400" dirty="0" err="1"/>
              <a:t>implantoloji</a:t>
            </a:r>
            <a:r>
              <a:rPr lang="tr-TR" sz="1400" dirty="0"/>
              <a:t> alanındaki güncel gelişmeler, yenilikçi klinik uygulamalar ve tedavi yaklaşımları multidisipliner bir perspektifle ele alınmış; teorik oturumlarda paylaşılan bilimsel bilgiler, uygulamalı kurslar ile desteklenerek katılımcıların klinik pratiğine katkı sağlayacak şekilde pekiştirilmiştir.</a:t>
            </a:r>
          </a:p>
        </p:txBody>
      </p:sp>
      <p:sp>
        <p:nvSpPr>
          <p:cNvPr id="13" name="Metin kutusu 12">
            <a:extLst>
              <a:ext uri="{FF2B5EF4-FFF2-40B4-BE49-F238E27FC236}">
                <a16:creationId xmlns:a16="http://schemas.microsoft.com/office/drawing/2014/main" id="{E7A54FF2-F8F6-8F5E-93B9-D204A5021650}"/>
              </a:ext>
            </a:extLst>
          </p:cNvPr>
          <p:cNvSpPr txBox="1"/>
          <p:nvPr/>
        </p:nvSpPr>
        <p:spPr>
          <a:xfrm>
            <a:off x="3082949" y="9718606"/>
            <a:ext cx="3646767" cy="2246769"/>
          </a:xfrm>
          <a:prstGeom prst="rect">
            <a:avLst/>
          </a:prstGeom>
          <a:noFill/>
        </p:spPr>
        <p:txBody>
          <a:bodyPr wrap="square">
            <a:spAutoFit/>
          </a:bodyPr>
          <a:lstStyle/>
          <a:p>
            <a:pPr algn="just"/>
            <a:r>
              <a:rPr lang="tr-TR" sz="1400" b="1" dirty="0"/>
              <a:t>11. Asistan Okulu</a:t>
            </a:r>
          </a:p>
          <a:p>
            <a:pPr algn="just"/>
            <a:r>
              <a:rPr lang="tr-TR" sz="1400" dirty="0"/>
              <a:t>AÇBİD tarafından bu yıl 11.si düzenlenen Asistan  Okulu 6-7 Aralık 2025 tarihleri arasında Lokman Hekim Üniversitesi Diş Hekimliği Fakültesi’nde birbirinden değerli ulusal konuşmacıların katkılarıyla gerçekleştirilmiştir. Ağız, diş ve çene cerrahisinin çeşitli konularında bilgi ve tecrübelerin paylaşıldığı bu eğitim programı, katılımcılarımız tarafından büyük ilgi görmüştür.</a:t>
            </a:r>
          </a:p>
        </p:txBody>
      </p:sp>
      <p:sp>
        <p:nvSpPr>
          <p:cNvPr id="11" name="Metin kutusu 10">
            <a:extLst>
              <a:ext uri="{FF2B5EF4-FFF2-40B4-BE49-F238E27FC236}">
                <a16:creationId xmlns:a16="http://schemas.microsoft.com/office/drawing/2014/main" id="{2CF97B2D-CA0D-9313-033F-7039128FD141}"/>
              </a:ext>
            </a:extLst>
          </p:cNvPr>
          <p:cNvSpPr txBox="1"/>
          <p:nvPr/>
        </p:nvSpPr>
        <p:spPr>
          <a:xfrm>
            <a:off x="3189081" y="99019"/>
            <a:ext cx="3510983" cy="5324535"/>
          </a:xfrm>
          <a:prstGeom prst="rect">
            <a:avLst/>
          </a:prstGeom>
          <a:noFill/>
        </p:spPr>
        <p:txBody>
          <a:bodyPr wrap="square">
            <a:spAutoFit/>
          </a:bodyPr>
          <a:lstStyle/>
          <a:p>
            <a:pPr algn="just"/>
            <a:r>
              <a:rPr lang="tr-TR" sz="1600" b="1" dirty="0"/>
              <a:t>ACBAB Ağız Kanserleri Farkındalık Çalışması</a:t>
            </a:r>
          </a:p>
          <a:p>
            <a:pPr algn="just"/>
            <a:r>
              <a:rPr lang="tr-TR" sz="1400" dirty="0"/>
              <a:t>Ağız ve Çene-Yüz Cerrahisi Birliği Derneği Asistanlar Birliği (AÇBAB) etkinlikleri kapsamında, toplumda ağız kanserlerinin erken teşhisinin önemi konusunda farkındalık oluşturmak, bu hastalığın yol açabileceği olumsuzlukları en aza indirmek ve toplum sağlığına katkıda bulunmak amacıyla yürütülen faaliyetlerin ikincisi, 14 Kasım 2025 tarihinde Sağlık Bakanlığı Ankara Eğitim ve Araştırma Hastanesi’nde başarıyla gerçekleştirilmiştir.</a:t>
            </a:r>
          </a:p>
          <a:p>
            <a:pPr algn="just"/>
            <a:r>
              <a:rPr lang="tr-TR" sz="1400" dirty="0"/>
              <a:t>Etkinlik kapsamında kurulan bilgilendirme standında, vatandaşlara ağız kanserleri hakkında bilgilendirme yapılmış; erken tanının önemine dikkat çeken farkındalık artırıcı broşürler dağıtılarak toplum bilincinin güçlendirilmesi hedeflenmiştir.</a:t>
            </a:r>
          </a:p>
          <a:p>
            <a:pPr algn="just"/>
            <a:r>
              <a:rPr lang="tr-TR" sz="1400" dirty="0"/>
              <a:t>Etkinliğin gerçekleştirilmesine katkı sağlayan AÇBAB Başkanımız Berke Karaer başta olmak üzere, özverili çalışmalarıyla etkinliğe destek veren Ağız, Diş ve Çene Cerrahisi asistanlarımıza teşekkürlerimizi sunarız.</a:t>
            </a:r>
          </a:p>
        </p:txBody>
      </p:sp>
      <p:pic>
        <p:nvPicPr>
          <p:cNvPr id="3" name="Resim 2">
            <a:extLst>
              <a:ext uri="{FF2B5EF4-FFF2-40B4-BE49-F238E27FC236}">
                <a16:creationId xmlns:a16="http://schemas.microsoft.com/office/drawing/2014/main" id="{5B206147-E64F-E47E-1713-4F04BAC0DA28}"/>
              </a:ext>
            </a:extLst>
          </p:cNvPr>
          <p:cNvPicPr>
            <a:picLocks noChangeAspect="1"/>
          </p:cNvPicPr>
          <p:nvPr/>
        </p:nvPicPr>
        <p:blipFill>
          <a:blip r:embed="rId2">
            <a:extLst>
              <a:ext uri="{28A0092B-C50C-407E-A947-70E740481C1C}">
                <a14:useLocalDpi xmlns:a14="http://schemas.microsoft.com/office/drawing/2010/main" val="0"/>
              </a:ext>
            </a:extLst>
          </a:blip>
          <a:srcRect r="7394" b="20016"/>
          <a:stretch>
            <a:fillRect/>
          </a:stretch>
        </p:blipFill>
        <p:spPr>
          <a:xfrm>
            <a:off x="3586048" y="7624156"/>
            <a:ext cx="2462935" cy="2095236"/>
          </a:xfrm>
          <a:prstGeom prst="rect">
            <a:avLst/>
          </a:prstGeom>
        </p:spPr>
      </p:pic>
      <p:pic>
        <p:nvPicPr>
          <p:cNvPr id="5" name="Resim 4">
            <a:extLst>
              <a:ext uri="{FF2B5EF4-FFF2-40B4-BE49-F238E27FC236}">
                <a16:creationId xmlns:a16="http://schemas.microsoft.com/office/drawing/2014/main" id="{CF175CF6-3EEE-A283-8666-15F7261CB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700" y="5423554"/>
            <a:ext cx="2462936" cy="2094450"/>
          </a:xfrm>
          <a:prstGeom prst="rect">
            <a:avLst/>
          </a:prstGeom>
        </p:spPr>
      </p:pic>
      <p:pic>
        <p:nvPicPr>
          <p:cNvPr id="19" name="Resim 18">
            <a:extLst>
              <a:ext uri="{FF2B5EF4-FFF2-40B4-BE49-F238E27FC236}">
                <a16:creationId xmlns:a16="http://schemas.microsoft.com/office/drawing/2014/main" id="{2A95EFB2-78DF-C036-4F06-61F9D73E4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83" y="1056441"/>
            <a:ext cx="2846070" cy="2773514"/>
          </a:xfrm>
          <a:prstGeom prst="rect">
            <a:avLst/>
          </a:prstGeom>
        </p:spPr>
      </p:pic>
      <p:pic>
        <p:nvPicPr>
          <p:cNvPr id="21" name="Resim 20">
            <a:extLst>
              <a:ext uri="{FF2B5EF4-FFF2-40B4-BE49-F238E27FC236}">
                <a16:creationId xmlns:a16="http://schemas.microsoft.com/office/drawing/2014/main" id="{4FD8E6D9-CF75-5004-7D40-4862B45ED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84" y="9570162"/>
            <a:ext cx="2846070" cy="2433500"/>
          </a:xfrm>
          <a:prstGeom prst="rect">
            <a:avLst/>
          </a:prstGeom>
        </p:spPr>
      </p:pic>
    </p:spTree>
    <p:extLst>
      <p:ext uri="{BB962C8B-B14F-4D97-AF65-F5344CB8AC3E}">
        <p14:creationId xmlns:p14="http://schemas.microsoft.com/office/powerpoint/2010/main" val="64804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5790A9A6-35A6-9EDF-E16B-9D2CBC10E0A7}"/>
              </a:ext>
            </a:extLst>
          </p:cNvPr>
          <p:cNvSpPr txBox="1"/>
          <p:nvPr/>
        </p:nvSpPr>
        <p:spPr>
          <a:xfrm>
            <a:off x="148532" y="273345"/>
            <a:ext cx="3280468" cy="4185761"/>
          </a:xfrm>
          <a:prstGeom prst="rect">
            <a:avLst/>
          </a:prstGeom>
          <a:noFill/>
        </p:spPr>
        <p:txBody>
          <a:bodyPr wrap="square" rtlCol="0">
            <a:spAutoFit/>
          </a:bodyPr>
          <a:lstStyle/>
          <a:p>
            <a:r>
              <a:rPr lang="tr-TR" sz="1400" b="1" dirty="0"/>
              <a:t>ACBAB </a:t>
            </a:r>
            <a:r>
              <a:rPr lang="tr-TR" sz="1400" b="1" dirty="0" err="1"/>
              <a:t>Webiner</a:t>
            </a:r>
            <a:r>
              <a:rPr lang="tr-TR" sz="1400" b="1" dirty="0"/>
              <a:t> Serisi</a:t>
            </a:r>
          </a:p>
          <a:p>
            <a:pPr algn="just"/>
            <a:r>
              <a:rPr lang="tr-TR" sz="1400" dirty="0"/>
              <a:t>AÇBİD Asistanlar Birliği, 24 Eylül tarihinde ilkini gerçekleştirdiği webinar serisi ile akademik eğitim faaliyetlerine başlamıştır. Alanında yetkin ve deneyimli akademisyenlerimizin katkılarıyla gerçekleştirilen bu bilimsel etkinlikler, asistan hekimlerimizin </a:t>
            </a:r>
            <a:r>
              <a:rPr lang="tr-TR" sz="1400" dirty="0" err="1"/>
              <a:t>moderatörlüğünde</a:t>
            </a:r>
            <a:r>
              <a:rPr lang="tr-TR" sz="1400" dirty="0"/>
              <a:t> başarıyla tamamlanmaktadır.</a:t>
            </a:r>
          </a:p>
          <a:p>
            <a:pPr algn="just"/>
            <a:r>
              <a:rPr lang="tr-TR" sz="1400" dirty="0"/>
              <a:t>Yoğun ilgi gören ve mesleki bilgi paylaşımını güçlendirmeyi hedefleyen bu eğitim serisinin, 2026 yılında da devam etmesi planlanmaktadır. Webinarlar, ZOOM platformu üzerinden çevrim içi olarak düzenlenmekte olup, AÇBİD üyelerine ücretsiz olarak sunulmaktadır.</a:t>
            </a:r>
          </a:p>
          <a:p>
            <a:pPr algn="just"/>
            <a:r>
              <a:rPr lang="tr-TR" sz="1400" dirty="0"/>
              <a:t>Güncel program akışı ve etkinlik detaylarına AÇBİD resmi internet sitesi üzerinden ulaşılabilmektedir.</a:t>
            </a:r>
          </a:p>
        </p:txBody>
      </p:sp>
      <p:sp>
        <p:nvSpPr>
          <p:cNvPr id="2" name="Metin kutusu 1">
            <a:extLst>
              <a:ext uri="{FF2B5EF4-FFF2-40B4-BE49-F238E27FC236}">
                <a16:creationId xmlns:a16="http://schemas.microsoft.com/office/drawing/2014/main" id="{198B42B6-E658-6241-DB47-94FE26D365D7}"/>
              </a:ext>
            </a:extLst>
          </p:cNvPr>
          <p:cNvSpPr txBox="1"/>
          <p:nvPr/>
        </p:nvSpPr>
        <p:spPr>
          <a:xfrm>
            <a:off x="3209798" y="10312787"/>
            <a:ext cx="3499670" cy="738664"/>
          </a:xfrm>
          <a:prstGeom prst="rect">
            <a:avLst/>
          </a:prstGeom>
          <a:noFill/>
        </p:spPr>
        <p:txBody>
          <a:bodyPr wrap="square" rtlCol="0">
            <a:spAutoFit/>
          </a:bodyPr>
          <a:lstStyle/>
          <a:p>
            <a:pPr algn="just"/>
            <a:r>
              <a:rPr lang="tr-TR" sz="1400" dirty="0"/>
              <a:t>ACBİD olağanüstü genel kurul toplantısı 23 Kasım 2025 tarihinde Ankara’da gerçekleştirilmiştir.</a:t>
            </a:r>
          </a:p>
        </p:txBody>
      </p:sp>
      <p:sp>
        <p:nvSpPr>
          <p:cNvPr id="3" name="Metin kutusu 2">
            <a:extLst>
              <a:ext uri="{FF2B5EF4-FFF2-40B4-BE49-F238E27FC236}">
                <a16:creationId xmlns:a16="http://schemas.microsoft.com/office/drawing/2014/main" id="{F0B389D5-A377-378E-5401-97B25D6D4FD7}"/>
              </a:ext>
            </a:extLst>
          </p:cNvPr>
          <p:cNvSpPr txBox="1"/>
          <p:nvPr/>
        </p:nvSpPr>
        <p:spPr>
          <a:xfrm>
            <a:off x="3209798" y="9943455"/>
            <a:ext cx="3788144" cy="338554"/>
          </a:xfrm>
          <a:prstGeom prst="rect">
            <a:avLst/>
          </a:prstGeom>
          <a:noFill/>
        </p:spPr>
        <p:txBody>
          <a:bodyPr wrap="square" rtlCol="0">
            <a:spAutoFit/>
          </a:bodyPr>
          <a:lstStyle/>
          <a:p>
            <a:r>
              <a:rPr lang="tr-TR" sz="1600" b="1" dirty="0"/>
              <a:t>AÇBİD Olağanüstü Genel Kurul Toplantısı</a:t>
            </a:r>
          </a:p>
        </p:txBody>
      </p:sp>
      <p:pic>
        <p:nvPicPr>
          <p:cNvPr id="5" name="Resim 4">
            <a:extLst>
              <a:ext uri="{FF2B5EF4-FFF2-40B4-BE49-F238E27FC236}">
                <a16:creationId xmlns:a16="http://schemas.microsoft.com/office/drawing/2014/main" id="{5CCC407A-1848-6090-6192-DFEFC67C0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2" y="4572754"/>
            <a:ext cx="3166649" cy="2123373"/>
          </a:xfrm>
          <a:prstGeom prst="rect">
            <a:avLst/>
          </a:prstGeom>
        </p:spPr>
      </p:pic>
      <p:pic>
        <p:nvPicPr>
          <p:cNvPr id="7" name="Resim 6">
            <a:extLst>
              <a:ext uri="{FF2B5EF4-FFF2-40B4-BE49-F238E27FC236}">
                <a16:creationId xmlns:a16="http://schemas.microsoft.com/office/drawing/2014/main" id="{3DA6975E-29C9-74A4-E2C5-86B357D47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272" y="2079268"/>
            <a:ext cx="3211196" cy="2123373"/>
          </a:xfrm>
          <a:prstGeom prst="rect">
            <a:avLst/>
          </a:prstGeom>
        </p:spPr>
      </p:pic>
      <p:pic>
        <p:nvPicPr>
          <p:cNvPr id="12" name="Resim 11">
            <a:extLst>
              <a:ext uri="{FF2B5EF4-FFF2-40B4-BE49-F238E27FC236}">
                <a16:creationId xmlns:a16="http://schemas.microsoft.com/office/drawing/2014/main" id="{7674A87E-CC09-F902-350F-3B6D91740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272" y="392488"/>
            <a:ext cx="3211196" cy="1538387"/>
          </a:xfrm>
          <a:prstGeom prst="rect">
            <a:avLst/>
          </a:prstGeom>
        </p:spPr>
      </p:pic>
      <p:sp>
        <p:nvSpPr>
          <p:cNvPr id="13" name="Metin kutusu 12">
            <a:extLst>
              <a:ext uri="{FF2B5EF4-FFF2-40B4-BE49-F238E27FC236}">
                <a16:creationId xmlns:a16="http://schemas.microsoft.com/office/drawing/2014/main" id="{2B7D249F-0B8D-BF29-170A-0D0C20EBAF5A}"/>
              </a:ext>
            </a:extLst>
          </p:cNvPr>
          <p:cNvSpPr txBox="1"/>
          <p:nvPr/>
        </p:nvSpPr>
        <p:spPr>
          <a:xfrm>
            <a:off x="103985" y="6809775"/>
            <a:ext cx="3211196" cy="5139869"/>
          </a:xfrm>
          <a:prstGeom prst="rect">
            <a:avLst/>
          </a:prstGeom>
          <a:noFill/>
        </p:spPr>
        <p:txBody>
          <a:bodyPr wrap="square" rtlCol="0">
            <a:spAutoFit/>
          </a:bodyPr>
          <a:lstStyle/>
          <a:p>
            <a:pPr algn="just"/>
            <a:r>
              <a:rPr lang="tr-TR" sz="1600" b="1" dirty="0"/>
              <a:t>Özel ve kamu sağlık sektöründe çalışan ağız, diş ve çene cerrahları çalışma grubu</a:t>
            </a:r>
          </a:p>
          <a:p>
            <a:pPr algn="just"/>
            <a:r>
              <a:rPr lang="tr-TR" sz="1400" dirty="0"/>
              <a:t>Özel ve kamu sağlık sektöründe görev yapan ağız, diş ve çene cerrahlarının karşılaştıkları sorun ve gereksinimleri belirlemek, mevcut eksiklikleri tespit etmek ve kanıta dayalı, sahada uygulanabilir çözüm önerileri geliştirmek amacıyla; Uzm. </a:t>
            </a:r>
            <a:r>
              <a:rPr lang="tr-TR" sz="1400" dirty="0" err="1"/>
              <a:t>Dt</a:t>
            </a:r>
            <a:r>
              <a:rPr lang="tr-TR" sz="1400" dirty="0"/>
              <a:t>. Mehmet Tamer Kutsal başkanlığında “Özel ve Kamu Sağlık Sektöründe Çalışan Ağız, Diş ve Çene Cerrahları Çalışma Grubu” kurulmuştur.</a:t>
            </a:r>
          </a:p>
          <a:p>
            <a:pPr algn="just"/>
            <a:r>
              <a:rPr lang="tr-TR" sz="1400" dirty="0"/>
              <a:t>Mesleki dayanışmayı güçlendirmeyi ve ortak akıl ile daha güçlü bir mesleki gelecek inşa etmeyi hedefleyen çalışma grubumuza, üretmeye ve katkı sunmaya gönüllü tüm meslektaşlarımız davet edilmektedir. Çalışma grubunun faaliyetleri ve güncel gelişmelerine ilişkin ayrıntılı bilgilere derneğimizin resmi internet sitesi üzerinden ulaşılabilmektedir.</a:t>
            </a:r>
          </a:p>
        </p:txBody>
      </p:sp>
      <p:sp>
        <p:nvSpPr>
          <p:cNvPr id="14" name="Metin kutusu 13">
            <a:extLst>
              <a:ext uri="{FF2B5EF4-FFF2-40B4-BE49-F238E27FC236}">
                <a16:creationId xmlns:a16="http://schemas.microsoft.com/office/drawing/2014/main" id="{C444474A-3F6E-ABFC-4E50-0465C40E1E8F}"/>
              </a:ext>
            </a:extLst>
          </p:cNvPr>
          <p:cNvSpPr txBox="1"/>
          <p:nvPr/>
        </p:nvSpPr>
        <p:spPr>
          <a:xfrm>
            <a:off x="3315181" y="4459106"/>
            <a:ext cx="3429000" cy="5539978"/>
          </a:xfrm>
          <a:prstGeom prst="rect">
            <a:avLst/>
          </a:prstGeom>
          <a:noFill/>
        </p:spPr>
        <p:txBody>
          <a:bodyPr wrap="square" rtlCol="0">
            <a:spAutoFit/>
          </a:bodyPr>
          <a:lstStyle/>
          <a:p>
            <a:pPr algn="just"/>
            <a:r>
              <a:rPr lang="tr-TR" sz="1600" b="1" dirty="0"/>
              <a:t>Yapay Zekâ ve Dijital Sağlık Çalışma Grubu</a:t>
            </a:r>
          </a:p>
          <a:p>
            <a:pPr algn="just"/>
            <a:r>
              <a:rPr lang="tr-TR" sz="1400" dirty="0"/>
              <a:t>AÇBİD bünyesinde ilk kez oluşturulan “Yapay Zekâ ve Dijital Sağlık Çalışma Grubu”, dijital dönüşümün mesleğimizde ortaya koyduğu yeni dinamikleri ele almak; yapay zekâ (YZ) destekli uygulamaların güvenli, etkili ve etik kullanımına yönelik bilimsel ve uygulamaya dönük çalışmalar yürütmek amacıyla faaliyetlerine başlamıştır.</a:t>
            </a:r>
          </a:p>
          <a:p>
            <a:pPr algn="just"/>
            <a:r>
              <a:rPr lang="tr-TR" sz="1400" dirty="0"/>
              <a:t>Prof. Dr. Ercüment Önder başkanlığında kurulan çalışma grubu, ağız, diş ve çene cerrahisi alanında dijital sağlık uygulamalarının entegrasyonunu desteklemeyi, güncel teknolojik gelişmeleri disiplinler arası bir bakış açısıyla değerlendirmeyi ve bu alanda farkındalık oluşturmayı hedeflemektedir.</a:t>
            </a:r>
          </a:p>
          <a:p>
            <a:pPr algn="just"/>
            <a:r>
              <a:rPr lang="tr-TR" sz="1400" dirty="0"/>
              <a:t>Bilgi üretimine katkı sunmak ve mesleki geleceğin şekillendirilmesine ortak olmak isteyen tüm meslektaşlarımız, çalışma grubumuza katılmaya davet edilmektedir. Çalışma grubuna ilişkin güncel duyuru ve faaliyetler AÇBİD resmi internet sitesi üzerinden takip edilebilmektedir.</a:t>
            </a:r>
          </a:p>
        </p:txBody>
      </p:sp>
    </p:spTree>
    <p:extLst>
      <p:ext uri="{BB962C8B-B14F-4D97-AF65-F5344CB8AC3E}">
        <p14:creationId xmlns:p14="http://schemas.microsoft.com/office/powerpoint/2010/main" val="15287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D7FF92EF-5760-BA20-5CFF-8E090ADD935B}"/>
              </a:ext>
            </a:extLst>
          </p:cNvPr>
          <p:cNvSpPr txBox="1"/>
          <p:nvPr/>
        </p:nvSpPr>
        <p:spPr>
          <a:xfrm>
            <a:off x="129724" y="9336678"/>
            <a:ext cx="3337560" cy="584775"/>
          </a:xfrm>
          <a:prstGeom prst="rect">
            <a:avLst/>
          </a:prstGeom>
          <a:noFill/>
        </p:spPr>
        <p:txBody>
          <a:bodyPr wrap="square" rtlCol="0">
            <a:spAutoFit/>
          </a:bodyPr>
          <a:lstStyle/>
          <a:p>
            <a:r>
              <a:rPr lang="tr-TR" sz="1600" b="1" dirty="0"/>
              <a:t>2. Multidisipliner Dental </a:t>
            </a:r>
            <a:r>
              <a:rPr lang="tr-TR" sz="1600" b="1" dirty="0" err="1"/>
              <a:t>İmplantoloji</a:t>
            </a:r>
            <a:r>
              <a:rPr lang="tr-TR" sz="1600" b="1" dirty="0"/>
              <a:t> Sempozyumu </a:t>
            </a:r>
          </a:p>
        </p:txBody>
      </p:sp>
      <p:sp>
        <p:nvSpPr>
          <p:cNvPr id="11" name="Metin kutusu 10">
            <a:extLst>
              <a:ext uri="{FF2B5EF4-FFF2-40B4-BE49-F238E27FC236}">
                <a16:creationId xmlns:a16="http://schemas.microsoft.com/office/drawing/2014/main" id="{EF255E68-FC1B-6A64-3805-D928CAC77747}"/>
              </a:ext>
            </a:extLst>
          </p:cNvPr>
          <p:cNvSpPr txBox="1"/>
          <p:nvPr/>
        </p:nvSpPr>
        <p:spPr>
          <a:xfrm>
            <a:off x="125730" y="9817096"/>
            <a:ext cx="3749040" cy="2246769"/>
          </a:xfrm>
          <a:prstGeom prst="rect">
            <a:avLst/>
          </a:prstGeom>
          <a:noFill/>
        </p:spPr>
        <p:txBody>
          <a:bodyPr wrap="square" rtlCol="0">
            <a:spAutoFit/>
          </a:bodyPr>
          <a:lstStyle/>
          <a:p>
            <a:pPr algn="just"/>
            <a:r>
              <a:rPr lang="tr-TR" sz="1400" dirty="0"/>
              <a:t>İstanbul Kent Üniversitesi’nin ev sahipliğini yaptığı 2. Multidisipliner Dental </a:t>
            </a:r>
            <a:r>
              <a:rPr lang="tr-TR" sz="1400" dirty="0" err="1"/>
              <a:t>İmplantoloji</a:t>
            </a:r>
            <a:r>
              <a:rPr lang="tr-TR" sz="1400" dirty="0"/>
              <a:t> Sempozyumu 23-25 Ocak 2026 tarihleri arasında AÇBİD katkılarıyla gerçekleştirilecektir. Sempozyumda </a:t>
            </a:r>
            <a:r>
              <a:rPr lang="tr-TR" sz="1400" b="0" i="0" dirty="0">
                <a:solidFill>
                  <a:srgbClr val="383838"/>
                </a:solidFill>
                <a:effectLst/>
                <a:latin typeface="FaktPro-Normal"/>
              </a:rPr>
              <a:t>ağız, diş ve çene cerrahisi alanında önemli çalışmalara imza atan birçok değerli akademisyen bir araya gelecek, dental </a:t>
            </a:r>
            <a:r>
              <a:rPr lang="tr-TR" sz="1400" b="0" i="0" dirty="0" err="1">
                <a:solidFill>
                  <a:srgbClr val="383838"/>
                </a:solidFill>
                <a:effectLst/>
                <a:latin typeface="FaktPro-Normal"/>
              </a:rPr>
              <a:t>implantoloji</a:t>
            </a:r>
            <a:r>
              <a:rPr lang="tr-TR" sz="1400" b="0" i="0" dirty="0">
                <a:solidFill>
                  <a:srgbClr val="383838"/>
                </a:solidFill>
                <a:effectLst/>
                <a:latin typeface="FaktPro-Normal"/>
              </a:rPr>
              <a:t> ile ilgili güncel gelişmeleri, yeni cerrahi teknikleri ve klinik çözümleri katılımcılarla paylaşacaktır.</a:t>
            </a:r>
            <a:endParaRPr lang="tr-TR" sz="1400" dirty="0"/>
          </a:p>
        </p:txBody>
      </p:sp>
      <p:sp>
        <p:nvSpPr>
          <p:cNvPr id="22" name="Metin kutusu 21">
            <a:extLst>
              <a:ext uri="{FF2B5EF4-FFF2-40B4-BE49-F238E27FC236}">
                <a16:creationId xmlns:a16="http://schemas.microsoft.com/office/drawing/2014/main" id="{7295FEDC-5828-DBC7-CF94-03034C8F7889}"/>
              </a:ext>
            </a:extLst>
          </p:cNvPr>
          <p:cNvSpPr txBox="1"/>
          <p:nvPr/>
        </p:nvSpPr>
        <p:spPr>
          <a:xfrm>
            <a:off x="3371730" y="5556546"/>
            <a:ext cx="3749040" cy="338554"/>
          </a:xfrm>
          <a:prstGeom prst="rect">
            <a:avLst/>
          </a:prstGeom>
          <a:noFill/>
        </p:spPr>
        <p:txBody>
          <a:bodyPr wrap="square" rtlCol="0">
            <a:spAutoFit/>
          </a:bodyPr>
          <a:lstStyle/>
          <a:p>
            <a:r>
              <a:rPr lang="tr-TR" sz="1600" b="1" dirty="0"/>
              <a:t>AÇBİD 19. Uluslararası Kongresi</a:t>
            </a:r>
          </a:p>
        </p:txBody>
      </p:sp>
      <p:sp>
        <p:nvSpPr>
          <p:cNvPr id="25" name="Metin kutusu 24">
            <a:extLst>
              <a:ext uri="{FF2B5EF4-FFF2-40B4-BE49-F238E27FC236}">
                <a16:creationId xmlns:a16="http://schemas.microsoft.com/office/drawing/2014/main" id="{82A40C37-C412-D469-2E25-3CD2AD602200}"/>
              </a:ext>
            </a:extLst>
          </p:cNvPr>
          <p:cNvSpPr txBox="1"/>
          <p:nvPr/>
        </p:nvSpPr>
        <p:spPr>
          <a:xfrm>
            <a:off x="3323921" y="5923353"/>
            <a:ext cx="3467281" cy="1169551"/>
          </a:xfrm>
          <a:prstGeom prst="rect">
            <a:avLst/>
          </a:prstGeom>
          <a:noFill/>
        </p:spPr>
        <p:txBody>
          <a:bodyPr wrap="square">
            <a:spAutoFit/>
          </a:bodyPr>
          <a:lstStyle/>
          <a:p>
            <a:pPr algn="just"/>
            <a:r>
              <a:rPr lang="tr-TR" sz="1400" dirty="0"/>
              <a:t>Ağız ve Çene-Yüz Cerrahisi Birliği Derneği (AÇBİD) tarafından düzenlenen 19. Uluslararası AÇBİD Kongresi, 8–12 Nisan 2026 tarihleri arasında Antalya’da gerçekleştirilecektir.</a:t>
            </a:r>
          </a:p>
        </p:txBody>
      </p:sp>
      <p:pic>
        <p:nvPicPr>
          <p:cNvPr id="3" name="Resim 2">
            <a:extLst>
              <a:ext uri="{FF2B5EF4-FFF2-40B4-BE49-F238E27FC236}">
                <a16:creationId xmlns:a16="http://schemas.microsoft.com/office/drawing/2014/main" id="{E02137E5-5F32-1917-419E-89B607EB9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046" y="9362208"/>
            <a:ext cx="1698656" cy="2106391"/>
          </a:xfrm>
          <a:prstGeom prst="rect">
            <a:avLst/>
          </a:prstGeom>
        </p:spPr>
      </p:pic>
      <p:pic>
        <p:nvPicPr>
          <p:cNvPr id="5" name="Resim 4">
            <a:extLst>
              <a:ext uri="{FF2B5EF4-FFF2-40B4-BE49-F238E27FC236}">
                <a16:creationId xmlns:a16="http://schemas.microsoft.com/office/drawing/2014/main" id="{8BD14FD6-63A7-F5C7-0605-9A2AAB217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913" y="7217507"/>
            <a:ext cx="1488830" cy="1829861"/>
          </a:xfrm>
          <a:prstGeom prst="rect">
            <a:avLst/>
          </a:prstGeom>
        </p:spPr>
      </p:pic>
      <p:sp>
        <p:nvSpPr>
          <p:cNvPr id="7" name="Metin kutusu 6">
            <a:extLst>
              <a:ext uri="{FF2B5EF4-FFF2-40B4-BE49-F238E27FC236}">
                <a16:creationId xmlns:a16="http://schemas.microsoft.com/office/drawing/2014/main" id="{0C4BD5EE-D9E1-AE86-3159-E6D5B0868F64}"/>
              </a:ext>
            </a:extLst>
          </p:cNvPr>
          <p:cNvSpPr txBox="1"/>
          <p:nvPr/>
        </p:nvSpPr>
        <p:spPr>
          <a:xfrm>
            <a:off x="140325" y="5183489"/>
            <a:ext cx="3402421" cy="338554"/>
          </a:xfrm>
          <a:prstGeom prst="rect">
            <a:avLst/>
          </a:prstGeom>
          <a:noFill/>
        </p:spPr>
        <p:txBody>
          <a:bodyPr wrap="square" rtlCol="0">
            <a:spAutoFit/>
          </a:bodyPr>
          <a:lstStyle/>
          <a:p>
            <a:r>
              <a:rPr lang="tr-TR" sz="1600" b="1" dirty="0"/>
              <a:t>Gelecek Program</a:t>
            </a:r>
          </a:p>
        </p:txBody>
      </p:sp>
      <p:sp>
        <p:nvSpPr>
          <p:cNvPr id="10" name="Metin kutusu 9">
            <a:extLst>
              <a:ext uri="{FF2B5EF4-FFF2-40B4-BE49-F238E27FC236}">
                <a16:creationId xmlns:a16="http://schemas.microsoft.com/office/drawing/2014/main" id="{366509C3-DF39-0D16-0D69-17157506FF98}"/>
              </a:ext>
            </a:extLst>
          </p:cNvPr>
          <p:cNvSpPr txBox="1"/>
          <p:nvPr/>
        </p:nvSpPr>
        <p:spPr>
          <a:xfrm>
            <a:off x="3361366" y="11819174"/>
            <a:ext cx="3429836" cy="276999"/>
          </a:xfrm>
          <a:prstGeom prst="rect">
            <a:avLst/>
          </a:prstGeom>
          <a:noFill/>
        </p:spPr>
        <p:txBody>
          <a:bodyPr wrap="square" rtlCol="0">
            <a:spAutoFit/>
          </a:bodyPr>
          <a:lstStyle/>
          <a:p>
            <a:r>
              <a:rPr lang="tr-TR" sz="1200" dirty="0">
                <a:latin typeface="Lucida Handwriting" panose="03010101010101010101" pitchFamily="66" charset="0"/>
                <a:cs typeface="Arial" panose="020B0604020202020204" pitchFamily="34" charset="0"/>
              </a:rPr>
              <a:t>Dr. Alper SİNDEL &amp; Dr. Öznur ÖZALP</a:t>
            </a:r>
          </a:p>
        </p:txBody>
      </p:sp>
      <p:sp>
        <p:nvSpPr>
          <p:cNvPr id="23" name="Metin kutusu 22">
            <a:extLst>
              <a:ext uri="{FF2B5EF4-FFF2-40B4-BE49-F238E27FC236}">
                <a16:creationId xmlns:a16="http://schemas.microsoft.com/office/drawing/2014/main" id="{6FED8C06-C041-F7C9-73DC-FEEDC7A898D8}"/>
              </a:ext>
            </a:extLst>
          </p:cNvPr>
          <p:cNvSpPr txBox="1"/>
          <p:nvPr/>
        </p:nvSpPr>
        <p:spPr>
          <a:xfrm>
            <a:off x="3387226" y="149822"/>
            <a:ext cx="2865628" cy="338554"/>
          </a:xfrm>
          <a:prstGeom prst="rect">
            <a:avLst/>
          </a:prstGeom>
          <a:noFill/>
        </p:spPr>
        <p:txBody>
          <a:bodyPr wrap="square">
            <a:spAutoFit/>
          </a:bodyPr>
          <a:lstStyle/>
          <a:p>
            <a:r>
              <a:rPr lang="tr-TR" sz="1600" b="1" dirty="0">
                <a:solidFill>
                  <a:srgbClr val="000000"/>
                </a:solidFill>
              </a:rPr>
              <a:t>ACBİD Onam Formları</a:t>
            </a:r>
            <a:endParaRPr lang="tr-TR" sz="1600" b="1" dirty="0"/>
          </a:p>
        </p:txBody>
      </p:sp>
      <p:sp>
        <p:nvSpPr>
          <p:cNvPr id="24" name="Metin kutusu 23">
            <a:extLst>
              <a:ext uri="{FF2B5EF4-FFF2-40B4-BE49-F238E27FC236}">
                <a16:creationId xmlns:a16="http://schemas.microsoft.com/office/drawing/2014/main" id="{E3899F1E-F18B-D675-D171-C8178EA0509F}"/>
              </a:ext>
            </a:extLst>
          </p:cNvPr>
          <p:cNvSpPr txBox="1"/>
          <p:nvPr/>
        </p:nvSpPr>
        <p:spPr>
          <a:xfrm>
            <a:off x="3371730" y="399082"/>
            <a:ext cx="3211196" cy="4832092"/>
          </a:xfrm>
          <a:prstGeom prst="rect">
            <a:avLst/>
          </a:prstGeom>
          <a:noFill/>
        </p:spPr>
        <p:txBody>
          <a:bodyPr wrap="square" rtlCol="0">
            <a:spAutoFit/>
          </a:bodyPr>
          <a:lstStyle/>
          <a:p>
            <a:pPr algn="just"/>
            <a:r>
              <a:rPr lang="tr-TR" sz="1400" dirty="0"/>
              <a:t>Derneğimiz Tarafından Hazırlanan Onam Formları Web Sayfamıza Eklenerek Meslektaşlarımızın Kullanımına Sunulmuştur.</a:t>
            </a:r>
          </a:p>
          <a:p>
            <a:pPr algn="just"/>
            <a:r>
              <a:rPr lang="tr-TR" sz="1400" dirty="0"/>
              <a:t>Her türlü tıbbi girişim öncesinde hastaların yeterli biçimde bilgilendirilmesi ve aydınlatılmış onamlarının alınması; hem yasal hem de etik açıdan, bireyin özerkliğine saygı ilkesinin ve hekimin mesleki ödev ile sorumluluklarının temel bir gereği olarak günümüz tıp uygulamalarının vazgeçilmez unsurlarından biridir. Bu doğrultuda, derneğimiz tarafından meslektaşlarımızın klinik ve akademik çalışmalarında kolaylık sağlamak amacıyla, alanımıza özgü girişim ve işlemleri kapsayan standart onam formu örnekleri hazırlanmıştır.</a:t>
            </a:r>
          </a:p>
          <a:p>
            <a:pPr algn="just"/>
            <a:r>
              <a:rPr lang="tr-TR" sz="1400" dirty="0"/>
              <a:t>Hazırlanan ACBİD onam formlarına erişmek ve detaylı bilgi almak için ACBİD resmi internet sitemizi ziyaret edebilirsiniz.</a:t>
            </a:r>
          </a:p>
        </p:txBody>
      </p:sp>
      <p:sp>
        <p:nvSpPr>
          <p:cNvPr id="12" name="Metin kutusu 11">
            <a:extLst>
              <a:ext uri="{FF2B5EF4-FFF2-40B4-BE49-F238E27FC236}">
                <a16:creationId xmlns:a16="http://schemas.microsoft.com/office/drawing/2014/main" id="{7294BF97-4193-6925-4574-21B24E1AA060}"/>
              </a:ext>
            </a:extLst>
          </p:cNvPr>
          <p:cNvSpPr txBox="1"/>
          <p:nvPr/>
        </p:nvSpPr>
        <p:spPr>
          <a:xfrm>
            <a:off x="125730" y="149822"/>
            <a:ext cx="3303270" cy="5324535"/>
          </a:xfrm>
          <a:prstGeom prst="rect">
            <a:avLst/>
          </a:prstGeom>
          <a:noFill/>
        </p:spPr>
        <p:txBody>
          <a:bodyPr wrap="square" rtlCol="0">
            <a:spAutoFit/>
          </a:bodyPr>
          <a:lstStyle/>
          <a:p>
            <a:pPr algn="just"/>
            <a:r>
              <a:rPr lang="tr-TR" sz="1600" b="1" dirty="0"/>
              <a:t>İklim Değişikliği ve Sürdürülebilirlik Çalışma Grubu</a:t>
            </a:r>
          </a:p>
          <a:p>
            <a:pPr algn="just"/>
            <a:r>
              <a:rPr lang="tr-TR" sz="1400" dirty="0"/>
              <a:t>AÇBİD bünyesinde kurulan “İklim Değişikliği ve Sürdürülebilirlik Çalışma Grubu”, ağız, diş ve çene cerrahisi alanında sunulan sağlık hizmetlerinin iklim değişikliği ve çevresel sürdürülebilirlik üzerindeki etkilerini bilimsel temelde değerlendirmek; bu etkilerin azaltılmasına yönelik sürdürülebilir, uygulanabilir ve farkındalık artırıcı çalışmalar yürütmek amacıyla faaliyetlerine başlamıştır.</a:t>
            </a:r>
          </a:p>
          <a:p>
            <a:pPr algn="just"/>
            <a:r>
              <a:rPr lang="tr-TR" sz="1400" dirty="0"/>
              <a:t>Prof. Dr. Fethi Atıl başkanlığında oluşturulan çalışma grubu; çevresel sorumluluk bilincinin mesleki uygulamalara entegrasyonunu desteklemeyi, kaynakların etkin kullanımını teşvik etmeyi ve sürdürülebilir sağlık hizmetleri anlayışının geliştirilmesine katkı sunmayı hedeflemektedir.</a:t>
            </a:r>
          </a:p>
          <a:p>
            <a:pPr algn="just"/>
            <a:r>
              <a:rPr lang="tr-TR" sz="1400" dirty="0"/>
              <a:t>Çalışma grubuna ilişkin güncel bilgi ve faaliyetler AÇBİD resmi internet sitesi üzerinden takip edilebilmektedir.</a:t>
            </a:r>
          </a:p>
          <a:p>
            <a:pPr algn="just"/>
            <a:endParaRPr lang="tr-TR" sz="1400" dirty="0"/>
          </a:p>
        </p:txBody>
      </p:sp>
      <p:sp>
        <p:nvSpPr>
          <p:cNvPr id="2" name="Metin kutusu 1">
            <a:extLst>
              <a:ext uri="{FF2B5EF4-FFF2-40B4-BE49-F238E27FC236}">
                <a16:creationId xmlns:a16="http://schemas.microsoft.com/office/drawing/2014/main" id="{46904225-2C8B-05B1-165A-0406040E627A}"/>
              </a:ext>
            </a:extLst>
          </p:cNvPr>
          <p:cNvSpPr txBox="1"/>
          <p:nvPr/>
        </p:nvSpPr>
        <p:spPr>
          <a:xfrm>
            <a:off x="127505" y="5508860"/>
            <a:ext cx="3429836" cy="584775"/>
          </a:xfrm>
          <a:prstGeom prst="rect">
            <a:avLst/>
          </a:prstGeom>
          <a:noFill/>
        </p:spPr>
        <p:txBody>
          <a:bodyPr wrap="square" rtlCol="0">
            <a:spAutoFit/>
          </a:bodyPr>
          <a:lstStyle/>
          <a:p>
            <a:r>
              <a:rPr lang="tr-TR" sz="1600" b="1" dirty="0"/>
              <a:t>Timuçin </a:t>
            </a:r>
            <a:r>
              <a:rPr lang="tr-TR" sz="1600" b="1" dirty="0" err="1"/>
              <a:t>Baykul</a:t>
            </a:r>
            <a:r>
              <a:rPr lang="tr-TR" sz="1600" b="1" dirty="0"/>
              <a:t> Yurt Dışı Deneyim Destek Programı</a:t>
            </a:r>
          </a:p>
        </p:txBody>
      </p:sp>
      <p:sp>
        <p:nvSpPr>
          <p:cNvPr id="4" name="Metin kutusu 3">
            <a:extLst>
              <a:ext uri="{FF2B5EF4-FFF2-40B4-BE49-F238E27FC236}">
                <a16:creationId xmlns:a16="http://schemas.microsoft.com/office/drawing/2014/main" id="{E77BA124-50FE-9CEC-FCA4-D4451CB255B2}"/>
              </a:ext>
            </a:extLst>
          </p:cNvPr>
          <p:cNvSpPr txBox="1"/>
          <p:nvPr/>
        </p:nvSpPr>
        <p:spPr>
          <a:xfrm>
            <a:off x="153364" y="6150126"/>
            <a:ext cx="3248163" cy="1815882"/>
          </a:xfrm>
          <a:prstGeom prst="rect">
            <a:avLst/>
          </a:prstGeom>
          <a:noFill/>
        </p:spPr>
        <p:txBody>
          <a:bodyPr wrap="square" rtlCol="0">
            <a:spAutoFit/>
          </a:bodyPr>
          <a:lstStyle/>
          <a:p>
            <a:pPr algn="just"/>
            <a:r>
              <a:rPr lang="tr-TR" sz="1400" dirty="0"/>
              <a:t>Prof. Dr. Timuçin </a:t>
            </a:r>
            <a:r>
              <a:rPr lang="tr-TR" sz="1400" dirty="0" err="1"/>
              <a:t>Baykul’un</a:t>
            </a:r>
            <a:r>
              <a:rPr lang="tr-TR" sz="1400" dirty="0"/>
              <a:t> adını yaşatmak amacıyla her yıl düzenlenen Yurt Dışı Deneyim ve Destek Programı için başvurular devam etmektedir. Başvuru sürecine ilişkin son tarih 31 Ocak 2026 olup, programa dair ayrıntılı bilgi ve başvuru koşullarına ilgili platformlar üzerinden ulaşılabilir.</a:t>
            </a:r>
          </a:p>
        </p:txBody>
      </p:sp>
      <p:pic>
        <p:nvPicPr>
          <p:cNvPr id="1026" name="Picture 2" descr="2026 TİMUÇİN BAYKUL YURT DIŞI DENEYİM DESTEK PROGRAMI">
            <a:extLst>
              <a:ext uri="{FF2B5EF4-FFF2-40B4-BE49-F238E27FC236}">
                <a16:creationId xmlns:a16="http://schemas.microsoft.com/office/drawing/2014/main" id="{4EBD748B-CA0D-7872-ED20-FBA25F420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71" y="7945257"/>
            <a:ext cx="2741295" cy="125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55813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10144</TotalTime>
  <Words>1196</Words>
  <Application>Microsoft Macintosh PowerPoint</Application>
  <PresentationFormat>Geniş ekran</PresentationFormat>
  <Paragraphs>48</Paragraphs>
  <Slides>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vt:i4>
      </vt:variant>
    </vt:vector>
  </HeadingPairs>
  <TitlesOfParts>
    <vt:vector size="10" baseType="lpstr">
      <vt:lpstr>Arial</vt:lpstr>
      <vt:lpstr>Calibri</vt:lpstr>
      <vt:lpstr>Calibri Light</vt:lpstr>
      <vt:lpstr>FaktPro-Normal</vt:lpstr>
      <vt:lpstr>Lucida Handwriting</vt:lpstr>
      <vt:lpstr>Office Teması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busehan bilgin</dc:creator>
  <cp:lastModifiedBy>ÖZNUR ÖZALP</cp:lastModifiedBy>
  <cp:revision>88</cp:revision>
  <dcterms:created xsi:type="dcterms:W3CDTF">2023-03-06T20:52:30Z</dcterms:created>
  <dcterms:modified xsi:type="dcterms:W3CDTF">2025-12-29T08:28:37Z</dcterms:modified>
</cp:coreProperties>
</file>